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EF7207-A179-442F-BED9-113C9ADE9646}" type="datetimeFigureOut">
              <a:rPr lang="es-ES" smtClean="0"/>
              <a:t>27/12/2008</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2A37924-8414-42D5-9173-575C0009356E}"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A37924-8414-42D5-9173-575C0009356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5BEF7207-A179-442F-BED9-113C9ADE9646}" type="datetimeFigureOut">
              <a:rPr lang="es-ES" smtClean="0"/>
              <a:t>27/12/2008</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F2A37924-8414-42D5-9173-575C0009356E}"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F2A37924-8414-42D5-9173-575C0009356E}" type="slidenum">
              <a:rPr lang="es-ES" smtClean="0"/>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2A37924-8414-42D5-9173-575C0009356E}" type="slidenum">
              <a:rPr lang="es-ES" smtClean="0"/>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BEF7207-A179-442F-BED9-113C9ADE9646}" type="datetimeFigureOut">
              <a:rPr lang="es-ES" smtClean="0"/>
              <a:t>27/12/2008</a:t>
            </a:fld>
            <a:endParaRPr lang="es-ES"/>
          </a:p>
        </p:txBody>
      </p:sp>
      <p:sp>
        <p:nvSpPr>
          <p:cNvPr id="10" name="9 Marcador de número de diapositiva"/>
          <p:cNvSpPr>
            <a:spLocks noGrp="1"/>
          </p:cNvSpPr>
          <p:nvPr>
            <p:ph type="sldNum" sz="quarter" idx="16"/>
          </p:nvPr>
        </p:nvSpPr>
        <p:spPr/>
        <p:txBody>
          <a:bodyPr rtlCol="0"/>
          <a:lstStyle/>
          <a:p>
            <a:fld id="{F2A37924-8414-42D5-9173-575C0009356E}" type="slidenum">
              <a:rPr lang="es-ES" smtClean="0"/>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BEF7207-A179-442F-BED9-113C9ADE9646}" type="datetimeFigureOut">
              <a:rPr lang="es-ES" smtClean="0"/>
              <a:t>27/12/2008</a:t>
            </a:fld>
            <a:endParaRPr lang="es-ES"/>
          </a:p>
        </p:txBody>
      </p:sp>
      <p:sp>
        <p:nvSpPr>
          <p:cNvPr id="12" name="11 Marcador de número de diapositiva"/>
          <p:cNvSpPr>
            <a:spLocks noGrp="1"/>
          </p:cNvSpPr>
          <p:nvPr>
            <p:ph type="sldNum" sz="quarter" idx="16"/>
          </p:nvPr>
        </p:nvSpPr>
        <p:spPr/>
        <p:txBody>
          <a:bodyPr rtlCol="0"/>
          <a:lstStyle/>
          <a:p>
            <a:fld id="{F2A37924-8414-42D5-9173-575C0009356E}" type="slidenum">
              <a:rPr lang="es-ES" smtClean="0"/>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F2A37924-8414-42D5-9173-575C0009356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F2A37924-8414-42D5-9173-575C0009356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BEF7207-A179-442F-BED9-113C9ADE9646}" type="datetimeFigureOut">
              <a:rPr lang="es-ES" smtClean="0"/>
              <a:t>27/12/2008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F2A37924-8414-42D5-9173-575C0009356E}" type="slidenum">
              <a:rPr lang="es-ES" smtClean="0"/>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5BEF7207-A179-442F-BED9-113C9ADE9646}" type="datetimeFigureOut">
              <a:rPr lang="es-ES" smtClean="0"/>
              <a:t>27/12/2008</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F2A37924-8414-42D5-9173-575C0009356E}" type="slidenum">
              <a:rPr lang="es-ES" smtClean="0"/>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EF7207-A179-442F-BED9-113C9ADE9646}" type="datetimeFigureOut">
              <a:rPr lang="es-ES" smtClean="0"/>
              <a:t>27/12/2008</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2A37924-8414-42D5-9173-575C0009356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
        <p:nvSpPr>
          <p:cNvPr id="5" name="4 CuadroTexto"/>
          <p:cNvSpPr txBox="1"/>
          <p:nvPr/>
        </p:nvSpPr>
        <p:spPr>
          <a:xfrm>
            <a:off x="7500926" y="6000768"/>
            <a:ext cx="1643074" cy="584775"/>
          </a:xfrm>
          <a:prstGeom prst="rect">
            <a:avLst/>
          </a:prstGeom>
          <a:noFill/>
        </p:spPr>
        <p:txBody>
          <a:bodyPr wrap="square" rtlCol="0">
            <a:spAutoFit/>
          </a:bodyPr>
          <a:lstStyle/>
          <a:p>
            <a:r>
              <a:rPr lang="es-MX" sz="3200" dirty="0" smtClean="0"/>
              <a:t>$150.00</a:t>
            </a:r>
            <a:endParaRPr lang="es-ES" sz="3200" dirty="0"/>
          </a:p>
        </p:txBody>
      </p:sp>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otos libro 007.jpg"/>
          <p:cNvPicPr>
            <a:picLocks noGrp="1" noChangeAspect="1"/>
          </p:cNvPicPr>
          <p:nvPr>
            <p:ph sz="quarter" idx="1"/>
          </p:nvPr>
        </p:nvPicPr>
        <p:blipFill>
          <a:blip r:embed="rId2" cstate="print"/>
          <a:stretch>
            <a:fillRect/>
          </a:stretch>
        </p:blipFill>
        <p:spPr>
          <a:xfrm>
            <a:off x="1984375" y="1447800"/>
            <a:ext cx="6400800" cy="4800600"/>
          </a:xfrm>
        </p:spPr>
      </p:pic>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12.jpg"/>
          <p:cNvPicPr>
            <a:picLocks noGrp="1" noChangeAspect="1"/>
          </p:cNvPicPr>
          <p:nvPr>
            <p:ph sz="quarter" idx="1"/>
          </p:nvPr>
        </p:nvPicPr>
        <p:blipFill>
          <a:blip r:embed="rId2" cstate="print"/>
          <a:stretch>
            <a:fillRect/>
          </a:stretch>
        </p:blipFill>
        <p:spPr>
          <a:xfrm>
            <a:off x="1984375" y="1447800"/>
            <a:ext cx="6400800" cy="4800600"/>
          </a:xfrm>
        </p:spPr>
      </p:pic>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53.jpg"/>
          <p:cNvPicPr>
            <a:picLocks noGrp="1" noChangeAspect="1"/>
          </p:cNvPicPr>
          <p:nvPr>
            <p:ph sz="quarter" idx="1"/>
          </p:nvPr>
        </p:nvPicPr>
        <p:blipFill>
          <a:blip r:embed="rId2"/>
          <a:stretch>
            <a:fillRect/>
          </a:stretch>
        </p:blipFill>
        <p:spPr>
          <a:xfrm>
            <a:off x="1984375" y="1447800"/>
            <a:ext cx="6400800" cy="4800600"/>
          </a:xfrm>
        </p:spPr>
      </p:pic>
    </p:spTree>
  </p:cSld>
  <p:clrMapOvr>
    <a:masterClrMapping/>
  </p:clrMapOvr>
  <p:transition advClick="0"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90.jpg"/>
          <p:cNvPicPr>
            <a:picLocks noGrp="1" noChangeAspect="1"/>
          </p:cNvPicPr>
          <p:nvPr>
            <p:ph sz="quarter" idx="1"/>
          </p:nvPr>
        </p:nvPicPr>
        <p:blipFill>
          <a:blip r:embed="rId2"/>
          <a:stretch>
            <a:fillRect/>
          </a:stretch>
        </p:blipFill>
        <p:spPr>
          <a:xfrm>
            <a:off x="2000232" y="1000108"/>
            <a:ext cx="6400800" cy="4800600"/>
          </a:xfrm>
        </p:spPr>
      </p:pic>
    </p:spTree>
  </p:cSld>
  <p:clrMapOvr>
    <a:masterClrMapping/>
  </p:clrMapOvr>
  <p:transition advClick="0"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8699.JPG"/>
          <p:cNvPicPr>
            <a:picLocks noGrp="1" noChangeAspect="1"/>
          </p:cNvPicPr>
          <p:nvPr>
            <p:ph sz="quarter" idx="1"/>
          </p:nvPr>
        </p:nvPicPr>
        <p:blipFill>
          <a:blip r:embed="rId2"/>
          <a:stretch>
            <a:fillRect/>
          </a:stretch>
        </p:blipFill>
        <p:spPr>
          <a:xfrm>
            <a:off x="2000232" y="1000108"/>
            <a:ext cx="6400800" cy="4800600"/>
          </a:xfrm>
        </p:spPr>
      </p:pic>
    </p:spTree>
  </p:cSld>
  <p:clrMapOvr>
    <a:masterClrMapping/>
  </p:clrMapOvr>
  <p:transition advClick="0"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“La lectura del libro fue agua refrescante  que me dio nuevos bríos para seguir y contribuir a mejorar mi subsistema educativo, bajo un enfoque holístico, en donde tanto mis alumnos como yo aprendamos. Sí el propósito  de este libro fue  mover fibras sensibles en mi persona lo logró, muchas gracias Dr. Gavotto” (Miriam Elizabeth Baltazar Ayala, verano 2008).</a:t>
            </a:r>
            <a:endParaRPr lang="es-ES" dirty="0"/>
          </a:p>
          <a:p>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“Me parece que la obra La Teoría Holística de la Docencia es una lectura obligada para todos aquellos que realmente  nos interesa mejorar la realidad del Sistema Educativo Mexicano</a:t>
            </a:r>
            <a:r>
              <a:rPr lang="es-MX" dirty="0" smtClean="0"/>
              <a:t>” </a:t>
            </a:r>
            <a:r>
              <a:rPr lang="es-MX" dirty="0"/>
              <a:t>(Octavio Zamorano Romo, verano 2008).</a:t>
            </a:r>
            <a:endParaRPr lang="es-ES" dirty="0"/>
          </a:p>
          <a:p>
            <a:r>
              <a:rPr lang="es-MX" dirty="0"/>
              <a:t> </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smtClean="0"/>
              <a:t>“Esta obra constituye una fuente de consulta precisa y muy operativa para los docentes  que se interesan por brindar una atención diferenciada y por la forma de aprender de los alumnos. Este libro es sin duda un aporte para la cultura educativa contemporánea”  (Barbará Esperanza Vega Cuamea, verano 2008). </a:t>
            </a:r>
            <a:endParaRPr lang="es-ES" dirty="0" smtClean="0"/>
          </a:p>
          <a:p>
            <a:endParaRPr lang="es-ES" dirty="0"/>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profesionista que se dedica a la educación, tendrá un libro de cabecera que oriente su acción educativa y facilite el logro de ambientes de aprendizaje más efectivos</a:t>
            </a:r>
            <a:r>
              <a:rPr lang="es-MX" dirty="0" smtClean="0"/>
              <a:t>” </a:t>
            </a:r>
            <a:r>
              <a:rPr lang="es-MX" dirty="0"/>
              <a:t>(Víctor Armando Gómez Egurrola,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27.jpg"/>
          <p:cNvPicPr>
            <a:picLocks noGrp="1" noChangeAspect="1"/>
          </p:cNvPicPr>
          <p:nvPr>
            <p:ph sz="quarter" idx="1"/>
          </p:nvPr>
        </p:nvPicPr>
        <p:blipFill>
          <a:blip r:embed="rId2" cstate="print"/>
          <a:stretch>
            <a:fillRect/>
          </a:stretch>
        </p:blipFill>
        <p:spPr>
          <a:xfrm>
            <a:off x="2000232" y="714356"/>
            <a:ext cx="6400800" cy="4800600"/>
          </a:xfrm>
        </p:spPr>
      </p:pic>
      <p:sp>
        <p:nvSpPr>
          <p:cNvPr id="3" name="2 CuadroTexto"/>
          <p:cNvSpPr txBox="1"/>
          <p:nvPr/>
        </p:nvSpPr>
        <p:spPr>
          <a:xfrm>
            <a:off x="2000232" y="5857892"/>
            <a:ext cx="6500858" cy="646331"/>
          </a:xfrm>
          <a:prstGeom prst="rect">
            <a:avLst/>
          </a:prstGeom>
          <a:noFill/>
        </p:spPr>
        <p:txBody>
          <a:bodyPr wrap="square" rtlCol="0">
            <a:spAutoFit/>
          </a:bodyPr>
          <a:lstStyle/>
          <a:p>
            <a:pPr algn="ctr"/>
            <a:r>
              <a:rPr lang="es-MX" dirty="0" smtClean="0"/>
              <a:t>Presentación del libro en el CESUES UAH </a:t>
            </a:r>
          </a:p>
          <a:p>
            <a:pPr algn="ctr"/>
            <a:r>
              <a:rPr lang="es-MX" dirty="0" smtClean="0"/>
              <a:t>el día 7 de octubre del 2008</a:t>
            </a:r>
            <a:endParaRPr lang="es-ES" dirty="0"/>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1.jpg"/>
          <p:cNvPicPr>
            <a:picLocks noGrp="1" noChangeAspect="1"/>
          </p:cNvPicPr>
          <p:nvPr>
            <p:ph sz="quarter" idx="1"/>
          </p:nvPr>
        </p:nvPicPr>
        <p:blipFill>
          <a:blip r:embed="rId2" cstate="print"/>
          <a:stretch>
            <a:fillRect/>
          </a:stretch>
        </p:blipFill>
        <p:spPr>
          <a:xfrm rot="5400000">
            <a:off x="2043078" y="1100138"/>
            <a:ext cx="6143668" cy="4800600"/>
          </a:xfrm>
        </p:spPr>
      </p:pic>
      <p:sp>
        <p:nvSpPr>
          <p:cNvPr id="5" name="4 CuadroTexto"/>
          <p:cNvSpPr txBox="1"/>
          <p:nvPr/>
        </p:nvSpPr>
        <p:spPr>
          <a:xfrm>
            <a:off x="7500926" y="6000768"/>
            <a:ext cx="1643074" cy="584775"/>
          </a:xfrm>
          <a:prstGeom prst="rect">
            <a:avLst/>
          </a:prstGeom>
          <a:noFill/>
        </p:spPr>
        <p:txBody>
          <a:bodyPr wrap="square" rtlCol="0">
            <a:spAutoFit/>
          </a:bodyPr>
          <a:lstStyle/>
          <a:p>
            <a:r>
              <a:rPr lang="es-MX" sz="3200" dirty="0" smtClean="0"/>
              <a:t>$150.00</a:t>
            </a:r>
            <a:endParaRPr lang="es-ES" sz="3200" dirty="0"/>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5.jpg"/>
          <p:cNvPicPr>
            <a:picLocks noGrp="1" noChangeAspect="1"/>
          </p:cNvPicPr>
          <p:nvPr>
            <p:ph sz="quarter" idx="1"/>
          </p:nvPr>
        </p:nvPicPr>
        <p:blipFill>
          <a:blip r:embed="rId2" cstate="print"/>
          <a:stretch>
            <a:fillRect/>
          </a:stretch>
        </p:blipFill>
        <p:spPr>
          <a:xfrm>
            <a:off x="1984375" y="1447800"/>
            <a:ext cx="6400800" cy="4800600"/>
          </a:xfrm>
        </p:spPr>
      </p:pic>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14.jpg"/>
          <p:cNvPicPr>
            <a:picLocks noGrp="1" noChangeAspect="1"/>
          </p:cNvPicPr>
          <p:nvPr>
            <p:ph sz="quarter" idx="1"/>
          </p:nvPr>
        </p:nvPicPr>
        <p:blipFill>
          <a:blip r:embed="rId2" cstate="print"/>
          <a:stretch>
            <a:fillRect/>
          </a:stretch>
        </p:blipFill>
        <p:spPr>
          <a:xfrm>
            <a:off x="1984375" y="1447800"/>
            <a:ext cx="6400800" cy="4800600"/>
          </a:xfrm>
        </p:spPr>
      </p:pic>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56.jpg"/>
          <p:cNvPicPr>
            <a:picLocks noGrp="1" noChangeAspect="1"/>
          </p:cNvPicPr>
          <p:nvPr>
            <p:ph sz="quarter" idx="1"/>
          </p:nvPr>
        </p:nvPicPr>
        <p:blipFill>
          <a:blip r:embed="rId2"/>
          <a:stretch>
            <a:fillRect/>
          </a:stretch>
        </p:blipFill>
        <p:spPr>
          <a:xfrm>
            <a:off x="1984375" y="1447800"/>
            <a:ext cx="6400800" cy="4800600"/>
          </a:xfrm>
        </p:spPr>
      </p:pic>
    </p:spTree>
  </p:cSld>
  <p:clrMapOvr>
    <a:masterClrMapping/>
  </p:clrMapOvr>
  <p:transition advClick="0"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descr="Fotos libro 079.jpg"/>
          <p:cNvPicPr>
            <a:picLocks noGrp="1" noChangeAspect="1"/>
          </p:cNvPicPr>
          <p:nvPr>
            <p:ph sz="quarter" idx="1"/>
          </p:nvPr>
        </p:nvPicPr>
        <p:blipFill>
          <a:blip r:embed="rId2"/>
          <a:stretch>
            <a:fillRect/>
          </a:stretch>
        </p:blipFill>
        <p:spPr>
          <a:xfrm>
            <a:off x="1928794" y="1071546"/>
            <a:ext cx="6400800" cy="4800600"/>
          </a:xfrm>
        </p:spPr>
      </p:pic>
    </p:spTree>
  </p:cSld>
  <p:clrMapOvr>
    <a:masterClrMapping/>
  </p:clrMapOvr>
  <p:transition advClick="0"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46.jpg"/>
          <p:cNvPicPr>
            <a:picLocks noGrp="1" noChangeAspect="1"/>
          </p:cNvPicPr>
          <p:nvPr>
            <p:ph sz="quarter" idx="1"/>
          </p:nvPr>
        </p:nvPicPr>
        <p:blipFill>
          <a:blip r:embed="rId2"/>
          <a:stretch>
            <a:fillRect/>
          </a:stretch>
        </p:blipFill>
        <p:spPr>
          <a:xfrm>
            <a:off x="2000232" y="714356"/>
            <a:ext cx="6400800" cy="4800600"/>
          </a:xfrm>
        </p:spPr>
      </p:pic>
      <p:sp>
        <p:nvSpPr>
          <p:cNvPr id="3" name="2 CuadroTexto"/>
          <p:cNvSpPr txBox="1"/>
          <p:nvPr/>
        </p:nvSpPr>
        <p:spPr>
          <a:xfrm>
            <a:off x="2285984" y="5786454"/>
            <a:ext cx="5857916" cy="646331"/>
          </a:xfrm>
          <a:prstGeom prst="rect">
            <a:avLst/>
          </a:prstGeom>
          <a:noFill/>
        </p:spPr>
        <p:txBody>
          <a:bodyPr wrap="square" rtlCol="0">
            <a:spAutoFit/>
          </a:bodyPr>
          <a:lstStyle/>
          <a:p>
            <a:pPr algn="ctr"/>
            <a:r>
              <a:rPr lang="es-MX" dirty="0" smtClean="0"/>
              <a:t>Hotel Araiza </a:t>
            </a:r>
            <a:r>
              <a:rPr lang="es-MX" dirty="0" err="1" smtClean="0"/>
              <a:t>Inn</a:t>
            </a:r>
            <a:r>
              <a:rPr lang="es-MX" dirty="0" smtClean="0"/>
              <a:t>, Hermosillo, Sonora, evento organizado por </a:t>
            </a:r>
            <a:r>
              <a:rPr lang="es-MX" dirty="0" err="1" smtClean="0"/>
              <a:t>CECyTES</a:t>
            </a:r>
            <a:r>
              <a:rPr lang="es-MX" dirty="0" smtClean="0"/>
              <a:t> 11 de octubre del 2008. </a:t>
            </a:r>
            <a:endParaRPr lang="es-ES" dirty="0"/>
          </a:p>
        </p:txBody>
      </p:sp>
    </p:spTree>
  </p:cSld>
  <p:clrMapOvr>
    <a:masterClrMapping/>
  </p:clrMapOvr>
  <p:transition advClick="0"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87.jpg"/>
          <p:cNvPicPr>
            <a:picLocks noGrp="1" noChangeAspect="1"/>
          </p:cNvPicPr>
          <p:nvPr>
            <p:ph sz="quarter" idx="1"/>
          </p:nvPr>
        </p:nvPicPr>
        <p:blipFill>
          <a:blip r:embed="rId2"/>
          <a:stretch>
            <a:fillRect/>
          </a:stretch>
        </p:blipFill>
        <p:spPr>
          <a:xfrm>
            <a:off x="1857356" y="1000108"/>
            <a:ext cx="6400800" cy="4800600"/>
          </a:xfrm>
        </p:spPr>
      </p:pic>
      <p:sp>
        <p:nvSpPr>
          <p:cNvPr id="5" name="4 CuadroTexto"/>
          <p:cNvSpPr txBox="1"/>
          <p:nvPr/>
        </p:nvSpPr>
        <p:spPr>
          <a:xfrm>
            <a:off x="2857488" y="6000768"/>
            <a:ext cx="4714908" cy="646331"/>
          </a:xfrm>
          <a:prstGeom prst="rect">
            <a:avLst/>
          </a:prstGeom>
          <a:noFill/>
        </p:spPr>
        <p:txBody>
          <a:bodyPr wrap="square" rtlCol="0">
            <a:spAutoFit/>
          </a:bodyPr>
          <a:lstStyle/>
          <a:p>
            <a:pPr algn="ctr"/>
            <a:r>
              <a:rPr lang="es-MX" dirty="0" smtClean="0"/>
              <a:t>Universidad de la Sierra, Moctezuma, Sonora, a 17 de octubre del 2008.</a:t>
            </a:r>
            <a:endParaRPr lang="es-ES" dirty="0"/>
          </a:p>
        </p:txBody>
      </p:sp>
    </p:spTree>
  </p:cSld>
  <p:clrMapOvr>
    <a:masterClrMapping/>
  </p:clrMapOvr>
  <p:transition advClick="0"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descr="DSC08679.JPG"/>
          <p:cNvPicPr>
            <a:picLocks noGrp="1" noChangeAspect="1"/>
          </p:cNvPicPr>
          <p:nvPr>
            <p:ph sz="quarter" idx="1"/>
          </p:nvPr>
        </p:nvPicPr>
        <p:blipFill>
          <a:blip r:embed="rId2"/>
          <a:stretch>
            <a:fillRect/>
          </a:stretch>
        </p:blipFill>
        <p:spPr>
          <a:xfrm>
            <a:off x="1857356" y="428604"/>
            <a:ext cx="6400800" cy="4800600"/>
          </a:xfrm>
        </p:spPr>
      </p:pic>
      <p:sp>
        <p:nvSpPr>
          <p:cNvPr id="13" name="12 CuadroTexto"/>
          <p:cNvSpPr txBox="1"/>
          <p:nvPr/>
        </p:nvSpPr>
        <p:spPr>
          <a:xfrm>
            <a:off x="2214546" y="5643578"/>
            <a:ext cx="5786478" cy="646331"/>
          </a:xfrm>
          <a:prstGeom prst="rect">
            <a:avLst/>
          </a:prstGeom>
          <a:noFill/>
        </p:spPr>
        <p:txBody>
          <a:bodyPr wrap="square" rtlCol="0">
            <a:spAutoFit/>
          </a:bodyPr>
          <a:lstStyle/>
          <a:p>
            <a:pPr algn="ctr"/>
            <a:r>
              <a:rPr lang="es-MX" dirty="0" smtClean="0"/>
              <a:t>CESUES, Unidad Académica Magdalena, </a:t>
            </a:r>
          </a:p>
          <a:p>
            <a:pPr algn="ctr"/>
            <a:r>
              <a:rPr lang="es-MX" dirty="0" smtClean="0"/>
              <a:t>6 de noviembre de 2008</a:t>
            </a:r>
            <a:endParaRPr lang="es-ES" dirty="0"/>
          </a:p>
        </p:txBody>
      </p:sp>
    </p:spTree>
  </p:cSld>
  <p:clrMapOvr>
    <a:masterClrMapping/>
  </p:clrMapOvr>
  <p:transition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tos libro 003.jpg"/>
          <p:cNvPicPr>
            <a:picLocks noGrp="1" noChangeAspect="1"/>
          </p:cNvPicPr>
          <p:nvPr>
            <p:ph sz="quarter" idx="1"/>
          </p:nvPr>
        </p:nvPicPr>
        <p:blipFill>
          <a:blip r:embed="rId2" cstate="print"/>
          <a:stretch>
            <a:fillRect/>
          </a:stretch>
        </p:blipFill>
        <p:spPr>
          <a:xfrm>
            <a:off x="1984375" y="1447800"/>
            <a:ext cx="6400800" cy="4800600"/>
          </a:xfrm>
        </p:spPr>
      </p:pic>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autor invita a todo docente – facilitador  educativo a buscar y encontrar la armonía cambiante, lo cual le permitirá aprender el acto educativo desde una cosmovisión caracterizada  por infinidad de acciones e interacciones</a:t>
            </a:r>
            <a:r>
              <a:rPr lang="es-MX" dirty="0" smtClean="0"/>
              <a:t>” </a:t>
            </a:r>
            <a:r>
              <a:rPr lang="es-MX" dirty="0"/>
              <a:t>(Ernesto Jesús Talamante  Armenta,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“El Dr. Gavotto se ocupó de reunir en un solo texto una gran cantidad de herramientas que sirven no solo a los docentes sino a todas  las personas que se encuentran involucradas en la educación</a:t>
            </a:r>
            <a:r>
              <a:rPr lang="es-MX" dirty="0" smtClean="0"/>
              <a:t>” </a:t>
            </a:r>
            <a:r>
              <a:rPr lang="es-MX" dirty="0"/>
              <a:t>(María Angelina Mendoza Muñoz,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142984"/>
            <a:ext cx="6400800" cy="4495816"/>
          </a:xfrm>
        </p:spPr>
        <p:txBody>
          <a:bodyPr>
            <a:normAutofit/>
          </a:bodyPr>
          <a:lstStyle/>
          <a:p>
            <a:r>
              <a:rPr lang="es-MX" dirty="0"/>
              <a:t>“Es un libro que da la oportunidad de conocer una propuesta  excelente de mejorar el trabajo docente. La postura que adopta el Dr. Gavotto es de un crítico totalmente constructivo y proactivo, porque invita a la crítica e igualmente a confrontar retos en el caminar de la práctica docente</a:t>
            </a:r>
            <a:r>
              <a:rPr lang="es-MX" dirty="0" smtClean="0"/>
              <a:t>” </a:t>
            </a:r>
            <a:r>
              <a:rPr lang="es-MX" dirty="0"/>
              <a:t>(Porfirio García Flores, verano 2008).</a:t>
            </a:r>
            <a:endParaRPr lang="es-ES" dirty="0"/>
          </a:p>
          <a:p>
            <a:endParaRPr lang="es-ES" dirty="0"/>
          </a:p>
        </p:txBody>
      </p:sp>
    </p:spTree>
  </p:cSld>
  <p:clrMapOvr>
    <a:masterClrMapping/>
  </p:clrMapOvr>
  <p:transition advClick="0" advTm="10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420</Words>
  <Application>Microsoft Office PowerPoint</Application>
  <PresentationFormat>Presentación en pantalla (4:3)</PresentationFormat>
  <Paragraphs>16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Intermedio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cp:revision>
  <dcterms:created xsi:type="dcterms:W3CDTF">2008-12-28T06:25:08Z</dcterms:created>
  <dcterms:modified xsi:type="dcterms:W3CDTF">2008-12-28T06:26:59Z</dcterms:modified>
</cp:coreProperties>
</file>